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9" r:id="rId6"/>
    <p:sldId id="270" r:id="rId7"/>
    <p:sldId id="268" r:id="rId8"/>
    <p:sldId id="273" r:id="rId9"/>
    <p:sldId id="271" r:id="rId10"/>
    <p:sldId id="274" r:id="rId11"/>
    <p:sldId id="272" r:id="rId12"/>
    <p:sldId id="257" r:id="rId13"/>
    <p:sldId id="260" r:id="rId14"/>
    <p:sldId id="258" r:id="rId15"/>
    <p:sldId id="261" r:id="rId16"/>
    <p:sldId id="259" r:id="rId17"/>
    <p:sldId id="262" r:id="rId18"/>
    <p:sldId id="263" r:id="rId19"/>
    <p:sldId id="264" r:id="rId20"/>
    <p:sldId id="279" r:id="rId21"/>
    <p:sldId id="280" r:id="rId22"/>
    <p:sldId id="281" r:id="rId23"/>
    <p:sldId id="282" r:id="rId24"/>
    <p:sldId id="285" r:id="rId25"/>
    <p:sldId id="286" r:id="rId26"/>
    <p:sldId id="287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898" autoAdjust="0"/>
    <p:restoredTop sz="94629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AD56-8E52-42A2-B0CF-BF81D0E521E6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3CFC-0EA8-42A7-AF8B-D2373F267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1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AD56-8E52-42A2-B0CF-BF81D0E521E6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3CFC-0EA8-42A7-AF8B-D2373F267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67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AD56-8E52-42A2-B0CF-BF81D0E521E6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3CFC-0EA8-42A7-AF8B-D2373F267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1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AD56-8E52-42A2-B0CF-BF81D0E521E6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3CFC-0EA8-42A7-AF8B-D2373F267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9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AD56-8E52-42A2-B0CF-BF81D0E521E6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3CFC-0EA8-42A7-AF8B-D2373F267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1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AD56-8E52-42A2-B0CF-BF81D0E521E6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3CFC-0EA8-42A7-AF8B-D2373F267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2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AD56-8E52-42A2-B0CF-BF81D0E521E6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3CFC-0EA8-42A7-AF8B-D2373F267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3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AD56-8E52-42A2-B0CF-BF81D0E521E6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3CFC-0EA8-42A7-AF8B-D2373F267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AD56-8E52-42A2-B0CF-BF81D0E521E6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3CFC-0EA8-42A7-AF8B-D2373F267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5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AD56-8E52-42A2-B0CF-BF81D0E521E6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3CFC-0EA8-42A7-AF8B-D2373F267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2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AD56-8E52-42A2-B0CF-BF81D0E521E6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E3CFC-0EA8-42A7-AF8B-D2373F267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8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t="54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1AD56-8E52-42A2-B0CF-BF81D0E521E6}" type="datetimeFigureOut">
              <a:rPr lang="ru-RU" smtClean="0"/>
              <a:t>03.05.2011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E3CFC-0EA8-42A7-AF8B-D2373F267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8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ence.ru/ru/webpages/mobile-smarts/Driver1CWiFiProf.msi" TargetMode="External"/><Relationship Id="rId2" Type="http://schemas.openxmlformats.org/officeDocument/2006/relationships/hyperlink" Target="http://www.cleverence.ru/site.aspx?page=MobileSmarts-1C-WiFi-Pro-Driver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ence.ru/ru/webpages/mobile-smarts/Driver1CWiFiProf.msi" TargetMode="External"/><Relationship Id="rId2" Type="http://schemas.openxmlformats.org/officeDocument/2006/relationships/hyperlink" Target="http://www.cleverence.ru/site.aspx?page=MobileSmarts-1C-WiFi-Pro-Drive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ence.ru/ru/webpages/mobile-smarts/Driver1C%20InventoryChecking.msi" TargetMode="External"/><Relationship Id="rId2" Type="http://schemas.openxmlformats.org/officeDocument/2006/relationships/hyperlink" Target="http://www.cleverence.ru/site.aspx?page=MobileSmarts-1C-Inventory-Checking-Driver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ence.ru/ru/webpages/mobile-smarts/Driver1CWiFiProf.msi" TargetMode="External"/><Relationship Id="rId2" Type="http://schemas.openxmlformats.org/officeDocument/2006/relationships/hyperlink" Target="http://www.cleverence.ru/site.aspx?page=MobileSmarts-1C-WiFi-Pro-Driver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leverence.ru/images/cleverence-logo-ru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3"/>
          <a:stretch/>
        </p:blipFill>
        <p:spPr bwMode="auto">
          <a:xfrm>
            <a:off x="395536" y="404664"/>
            <a:ext cx="5328592" cy="8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2326" y="1484784"/>
            <a:ext cx="719806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Продукты компании</a:t>
            </a:r>
          </a:p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Клеверенс Софт</a:t>
            </a:r>
            <a:endParaRPr lang="en-US" sz="48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для «1С:Предприятия»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991671"/>
            <a:ext cx="2813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sales@cleverence.ru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Часть 1. ТСД для магазинных задач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528" y="62068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Wi-Fi</a:t>
            </a:r>
            <a:r>
              <a:rPr lang="ru-RU" sz="4000" b="1" dirty="0" smtClean="0">
                <a:solidFill>
                  <a:schemeClr val="accent1"/>
                </a:solidFill>
              </a:rPr>
              <a:t>-версия драйвера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3861048"/>
            <a:ext cx="7101111" cy="18158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Страница продукта:</a:t>
            </a:r>
          </a:p>
          <a:p>
            <a:r>
              <a:rPr lang="en-US" dirty="0" smtClean="0">
                <a:hlinkClick r:id="rId2"/>
              </a:rPr>
              <a:t>http://www.cleverence.ru/site.aspx?page=MobileSmarts-1C</a:t>
            </a:r>
            <a:r>
              <a:rPr lang="ru-RU" dirty="0" smtClean="0">
                <a:hlinkClick r:id="rId2"/>
              </a:rPr>
              <a:t>-</a:t>
            </a:r>
            <a:r>
              <a:rPr lang="en-US" dirty="0" err="1" smtClean="0">
                <a:hlinkClick r:id="rId2"/>
              </a:rPr>
              <a:t>WiFi</a:t>
            </a:r>
            <a:r>
              <a:rPr lang="en-US" dirty="0" smtClean="0">
                <a:hlinkClick r:id="rId2"/>
              </a:rPr>
              <a:t>-Driver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Ссылка для скачивания:</a:t>
            </a:r>
          </a:p>
          <a:p>
            <a:r>
              <a:rPr lang="en-US" dirty="0" smtClean="0">
                <a:solidFill>
                  <a:schemeClr val="tx2"/>
                </a:solidFill>
                <a:hlinkClick r:id="rId3"/>
              </a:rPr>
              <a:t>http://www.cleverence.ru/ru/webpages/mobile-smarts/Driver1CWiFi.msi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3" y="1643316"/>
            <a:ext cx="3765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Комплект для 1 ТСД</a:t>
            </a:r>
            <a:endParaRPr lang="en-US" sz="3200" b="1" dirty="0" smtClean="0">
              <a:solidFill>
                <a:schemeClr val="tx2"/>
              </a:solidFill>
            </a:endParaRPr>
          </a:p>
          <a:p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ru-RU" sz="3200" b="1" dirty="0" smtClean="0">
                <a:solidFill>
                  <a:schemeClr val="tx2"/>
                </a:solidFill>
              </a:rPr>
              <a:t>Комплект для 5 ТСД</a:t>
            </a:r>
            <a:endParaRPr lang="en-US" sz="3200" b="1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164331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6300 р.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27500 р.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Часть 1. ТСД для магазинных задач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528" y="62068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Wi-Fi</a:t>
            </a:r>
            <a:r>
              <a:rPr lang="ru-RU" sz="4000" b="1" dirty="0" smtClean="0">
                <a:solidFill>
                  <a:schemeClr val="accent1"/>
                </a:solidFill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</a:rPr>
              <a:t>ПРОФ</a:t>
            </a:r>
            <a:r>
              <a:rPr lang="ru-RU" sz="4000" b="1" dirty="0" smtClean="0">
                <a:solidFill>
                  <a:schemeClr val="accent1"/>
                </a:solidFill>
              </a:rPr>
              <a:t> версия драйвера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3608" y="1568986"/>
            <a:ext cx="662473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Обмен через промежуточный сервер терминалов сбора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данных и через промежуточную конфигурацию 1С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43608" y="2958043"/>
            <a:ext cx="66247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Справочники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берутся из базы 1С клиента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Актуальные остатки и цены напрямую из базы </a:t>
            </a:r>
            <a:r>
              <a:rPr lang="ru-RU" b="1" dirty="0">
                <a:solidFill>
                  <a:srgbClr val="FF0000"/>
                </a:solidFill>
              </a:rPr>
              <a:t>1С</a:t>
            </a:r>
            <a:r>
              <a:rPr lang="ru-RU" b="1" dirty="0">
                <a:solidFill>
                  <a:schemeClr val="tx2"/>
                </a:solidFill>
              </a:rPr>
              <a:t> по штрихкоду товара из любой точки склада !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833" r="93768">
                        <a14:foregroundMark x1="47025" y1="32087" x2="47025" y2="32087"/>
                        <a14:foregroundMark x1="62040" y1="37402" x2="62040" y2="37402"/>
                        <a14:foregroundMark x1="67705" y1="32874" x2="67705" y2="32874"/>
                        <a14:foregroundMark x1="48442" y1="38386" x2="48442" y2="38386"/>
                        <a14:foregroundMark x1="57790" y1="32874" x2="57790" y2="32874"/>
                        <a14:foregroundMark x1="55524" y1="29134" x2="55524" y2="29134"/>
                        <a14:foregroundMark x1="62323" y1="27165" x2="62323" y2="27165"/>
                        <a14:foregroundMark x1="50992" y1="51969" x2="50992" y2="51969"/>
                        <a14:foregroundMark x1="42776" y1="50787" x2="42776" y2="50787"/>
                        <a14:foregroundMark x1="41360" y1="48031" x2="41360" y2="48031"/>
                        <a14:foregroundMark x1="35977" y1="47835" x2="35977" y2="47835"/>
                        <a14:foregroundMark x1="42776" y1="57283" x2="42776" y2="57283"/>
                        <a14:foregroundMark x1="38244" y1="32283" x2="38244" y2="32283"/>
                        <a14:foregroundMark x1="41643" y1="31496" x2="41643" y2="31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46684"/>
            <a:ext cx="33623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Сегодня поставил –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сегодня работает!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052137"/>
            <a:ext cx="85689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Драйвер </a:t>
            </a:r>
            <a:r>
              <a:rPr lang="ru-RU" sz="2800" b="1" dirty="0" smtClean="0">
                <a:solidFill>
                  <a:srgbClr val="FF0000"/>
                </a:solidFill>
              </a:rPr>
              <a:t>ПРОФ</a:t>
            </a:r>
            <a:r>
              <a:rPr lang="ru-RU" sz="2800" b="1" dirty="0" smtClean="0">
                <a:solidFill>
                  <a:schemeClr val="tx2"/>
                </a:solidFill>
              </a:rPr>
              <a:t> готов к работе сразу после установки.  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Не требуется никакой интеграции, никаких правок конфигурации, просто задайте строку подключения к базе 1С.</a:t>
            </a:r>
          </a:p>
          <a:p>
            <a:endParaRPr lang="ru-RU" sz="2800" b="1" dirty="0">
              <a:solidFill>
                <a:schemeClr val="tx2"/>
              </a:solidFill>
            </a:endParaRP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endParaRPr lang="ru-RU" sz="3200" b="1" dirty="0">
              <a:solidFill>
                <a:schemeClr val="tx2"/>
              </a:solidFill>
            </a:endParaRP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Поддерживаются конфигурации «Управление торговлей 8» редакций 10.3 и 11.0.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2840" y="1700808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2"/>
                </a:solidFill>
              </a:rPr>
              <a:t>Приемка, отгрузка, инвентаризация и переоценка;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Оформление заказов в торговом зале;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Печать документов 1С прямо с терминала.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Готовый рабочий функционал!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03406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Актуальные данные из базы 1С без синхронизаций и выгрузок, в удобном виде под экран мобильного терминала сбора данных.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2840" y="1340768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2"/>
                </a:solidFill>
              </a:rPr>
              <a:t>Визуальный редактор программы терминала;</a:t>
            </a:r>
          </a:p>
          <a:p>
            <a:pPr marL="457200" lvl="1" indent="0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Максимально простой, ориентирован на разработку учетных мобильных приложений, обширная документация.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tx2"/>
                </a:solidFill>
              </a:rPr>
              <a:t>Открытый код 1С;</a:t>
            </a:r>
          </a:p>
          <a:p>
            <a:pPr marL="457200" lvl="1" indent="0">
              <a:buNone/>
            </a:pPr>
            <a:r>
              <a:rPr lang="ru-RU" sz="1800" b="1" dirty="0" smtClean="0">
                <a:solidFill>
                  <a:schemeClr val="tx2"/>
                </a:solidFill>
              </a:rPr>
              <a:t>Промежуточная база данных 1С и внешние обработки обслуживания, максимально простые и полностью открытые для изменений.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Открытость для доработок!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03406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 комплект драйвера входят компоненты платформы </a:t>
            </a:r>
            <a:r>
              <a:rPr lang="en-US" b="1" dirty="0" smtClean="0">
                <a:solidFill>
                  <a:schemeClr val="tx2"/>
                </a:solidFill>
              </a:rPr>
              <a:t>Mobile SMARTS</a:t>
            </a:r>
            <a:r>
              <a:rPr lang="ru-RU" b="1" dirty="0" smtClean="0">
                <a:solidFill>
                  <a:schemeClr val="tx2"/>
                </a:solidFill>
              </a:rPr>
              <a:t> – сервер терминалов, панель управления для администрирования и разработки.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556792"/>
            <a:ext cx="32934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Motorola MC9090</a:t>
            </a:r>
          </a:p>
          <a:p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en-US" sz="3200" b="1" dirty="0" smtClean="0">
                <a:solidFill>
                  <a:schemeClr val="tx2"/>
                </a:solidFill>
              </a:rPr>
              <a:t>Motorola MC3190</a:t>
            </a:r>
          </a:p>
          <a:p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en-US" sz="3200" b="1" dirty="0" smtClean="0">
                <a:solidFill>
                  <a:schemeClr val="tx2"/>
                </a:solidFill>
              </a:rPr>
              <a:t>Motorola MC2090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1556792"/>
            <a:ext cx="54132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РОЛЬФ, Вышневолоцкий ХБК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Росспиртпром,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Barausse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ТД «Мясо»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Поддержка множества моделей!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45539"/>
              </p:ext>
            </p:extLst>
          </p:nvPr>
        </p:nvGraphicFramePr>
        <p:xfrm>
          <a:off x="251520" y="4869160"/>
          <a:ext cx="8725645" cy="1800200"/>
        </p:xfrm>
        <a:graphic>
          <a:graphicData uri="http://schemas.openxmlformats.org/drawingml/2006/table">
            <a:tbl>
              <a:tblPr/>
              <a:tblGrid>
                <a:gridCol w="1100960"/>
                <a:gridCol w="838072"/>
                <a:gridCol w="969516"/>
                <a:gridCol w="969516"/>
                <a:gridCol w="969516"/>
                <a:gridCol w="959181"/>
                <a:gridCol w="887144"/>
                <a:gridCol w="1062224"/>
                <a:gridCol w="969516"/>
              </a:tblGrid>
              <a:tr h="1800200">
                <a:tc>
                  <a:txBody>
                    <a:bodyPr/>
                    <a:lstStyle/>
                    <a:p>
                      <a:r>
                        <a:rPr lang="sv-SE" sz="1400" b="1" u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</a:rPr>
                        <a:t>Motorola (Symbol)</a:t>
                      </a:r>
                    </a:p>
                    <a:p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MC1000</a:t>
                      </a: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MC3000/90/31xx</a:t>
                      </a: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MC9060/90/95хх</a:t>
                      </a: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MC35</a:t>
                      </a: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MC50/55</a:t>
                      </a: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MC70/75</a:t>
                      </a: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MT2070/2090</a:t>
                      </a: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WT4090</a:t>
                      </a:r>
                      <a:endParaRPr lang="sv-SE" sz="1050" b="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Intermec</a:t>
                      </a:r>
                    </a:p>
                    <a:p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CK3</a:t>
                      </a: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CK31</a:t>
                      </a: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CK61</a:t>
                      </a: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CN50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CN2B</a:t>
                      </a:r>
                      <a: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endParaRPr lang="en-US" sz="105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CASIO</a:t>
                      </a:r>
                    </a:p>
                    <a:p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IT-600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IT-800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DT-X5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DT-X7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DT-X30</a:t>
                      </a:r>
                      <a:r>
                        <a:rPr lang="en-US" sz="105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5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en-US" sz="105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Bitatek</a:t>
                      </a:r>
                      <a:endParaRPr lang="en-US" sz="1400" b="1" u="non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IT-7000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IT-8000</a:t>
                      </a:r>
                      <a: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endParaRPr lang="en-US" sz="105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OPTICON</a:t>
                      </a:r>
                    </a:p>
                    <a:p>
                      <a: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H15</a:t>
                      </a:r>
                      <a:b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H19</a:t>
                      </a:r>
                      <a:b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PHL-7112</a:t>
                      </a:r>
                      <a:b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endParaRPr lang="en-US" sz="105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Datalogic</a:t>
                      </a:r>
                    </a:p>
                    <a:p>
                      <a:r>
                        <a:rPr lang="it-IT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Datalogic Memor</a:t>
                      </a:r>
                      <a:br>
                        <a:rPr lang="it-IT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it-IT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Datalogic Falcon</a:t>
                      </a:r>
                      <a:br>
                        <a:rPr lang="it-IT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it-IT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Datalogic Skorpio</a:t>
                      </a:r>
                      <a:br>
                        <a:rPr lang="it-IT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it-IT" sz="1050" b="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Unitech</a:t>
                      </a:r>
                      <a:endParaRPr lang="en-US" sz="1400" b="1" u="non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HT660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PA962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PA963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PA968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endParaRPr lang="en-US" sz="1050" b="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Honeywell</a:t>
                      </a:r>
                    </a:p>
                    <a:p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Dolphin 6100</a:t>
                      </a: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Dolphin 7600</a:t>
                      </a: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Dolphin 9700</a:t>
                      </a: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Dolphin 9900</a:t>
                      </a: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endParaRPr lang="en-US" sz="1050" b="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Nordic ID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PL 3000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4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Psion </a:t>
                      </a:r>
                      <a:r>
                        <a:rPr lang="en-US" sz="14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Teklogix</a:t>
                      </a:r>
                      <a:endParaRPr lang="en-US" sz="1400" b="1" u="non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  <a:p>
                      <a: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NEO</a:t>
                      </a:r>
                      <a:endParaRPr lang="en-US" sz="105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31838" y="157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947" y="4437112"/>
            <a:ext cx="113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 также: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3" y="2003356"/>
            <a:ext cx="3765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Комплект для 1 ТСД</a:t>
            </a:r>
            <a:endParaRPr lang="en-US" sz="3200" b="1" dirty="0" smtClean="0">
              <a:solidFill>
                <a:schemeClr val="tx2"/>
              </a:solidFill>
            </a:endParaRPr>
          </a:p>
          <a:p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ru-RU" sz="3200" b="1" dirty="0" smtClean="0">
                <a:solidFill>
                  <a:schemeClr val="tx2"/>
                </a:solidFill>
              </a:rPr>
              <a:t>Комплект для 5 ТСД</a:t>
            </a:r>
            <a:endParaRPr lang="en-US" sz="3200" b="1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200335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7450 р.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32800 р.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Дешево!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603406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Никаких дополнительных модулей и компонент, полностью готовый к работе комплект программ и документации.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1663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Wi-Fi</a:t>
            </a:r>
            <a:r>
              <a:rPr lang="ru-RU" sz="4000" b="1" dirty="0" smtClean="0">
                <a:solidFill>
                  <a:schemeClr val="accent1"/>
                </a:solidFill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</a:rPr>
              <a:t>ПРОФ</a:t>
            </a:r>
            <a:r>
              <a:rPr lang="ru-RU" sz="4000" b="1" dirty="0" smtClean="0">
                <a:solidFill>
                  <a:schemeClr val="accent1"/>
                </a:solidFill>
              </a:rPr>
              <a:t> версия драйвера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3" y="1340768"/>
            <a:ext cx="74732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Страница продукта:</a:t>
            </a:r>
          </a:p>
          <a:p>
            <a:r>
              <a:rPr lang="en-US" dirty="0" smtClean="0">
                <a:hlinkClick r:id="rId2"/>
              </a:rPr>
              <a:t>http://www.cleverence.ru/site.aspx?page=MobileSmarts-1C-WiFi-Pro-Driver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Ссылка для скачивания:</a:t>
            </a:r>
          </a:p>
          <a:p>
            <a:r>
              <a:rPr lang="en-US" dirty="0" smtClean="0">
                <a:solidFill>
                  <a:schemeClr val="tx2"/>
                </a:solidFill>
                <a:hlinkClick r:id="rId3"/>
              </a:rPr>
              <a:t>http://www.cleverence.ru/ru/webpages/mobile-smarts/Driver1CWiFiProf.msi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Wi-Fi</a:t>
            </a:r>
            <a:r>
              <a:rPr lang="ru-RU" sz="4000" b="1" dirty="0" smtClean="0">
                <a:solidFill>
                  <a:schemeClr val="accent1"/>
                </a:solidFill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</a:rPr>
              <a:t>ПРОФ</a:t>
            </a:r>
            <a:r>
              <a:rPr lang="ru-RU" sz="4000" b="1" dirty="0" smtClean="0">
                <a:solidFill>
                  <a:schemeClr val="accent1"/>
                </a:solidFill>
              </a:rPr>
              <a:t> версия драйвера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http://www.cleverence.ru/images/clients/geo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73831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http://www.cleverence.ru/images/clients/ro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773831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http://t1.gstatic.com/images?q=tbn:ANd9GcTV6iMIcqKL_IWiaUg0NxhmEEjQZ7CAc_NL6TNf9RXZexQ190m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52" y="1111968"/>
            <a:ext cx="14478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http://www.cleverence.ru/images/clients/rosspirtpr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333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95536" y="2132856"/>
            <a:ext cx="790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Пользователи других версий драйвера для «1С:Предприятия» от Клеверенс: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91" name="Picture 43" descr="http://www.cleverence.ru/images/clients/pum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59" y="2748990"/>
            <a:ext cx="914516" cy="9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http://www.cleverence.ru/images/clients/l'occita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15" y="2758117"/>
            <a:ext cx="914516" cy="9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47" descr="http://www.cleverence.ru/images/clients/vazhnayaptic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884" y="2748989"/>
            <a:ext cx="914516" cy="9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49" descr="http://www.cleverence.ru/images/clients/regent-n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69229"/>
            <a:ext cx="914516" cy="9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 descr="http://www.cleverence.ru/images/clients/hohlomskaya-rospis'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69229"/>
            <a:ext cx="914516" cy="9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53" descr="http://www.cleverence.ru/images/clients/ukpf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61159"/>
            <a:ext cx="914517" cy="7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Picture 55" descr="http://www.cleverence.ru/images/clients/karapuz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120" y="4170669"/>
            <a:ext cx="914516" cy="9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http://www.cleverence.ru/images/clients/sady-pridony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45" y="4170668"/>
            <a:ext cx="914516" cy="9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" name="Picture 59" descr="http://www.cleverence.ru/images/clients/aif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4170669"/>
            <a:ext cx="914516" cy="9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" name="Picture 61" descr="http://www.cleverence.ru/images/clients/kmk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70667"/>
            <a:ext cx="914516" cy="9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1" name="Picture 63" descr="http://www.cleverence.ru/images/clients/bmk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83" y="5485294"/>
            <a:ext cx="941543" cy="9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3" name="Picture 65" descr="http://www.cleverence.ru/images/clients/whiteclouds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55" y="5431990"/>
            <a:ext cx="961032" cy="96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5" name="Picture 67" descr="http://www.cleverence.ru/images/clients/roskomtrans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46898"/>
            <a:ext cx="942572" cy="94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95536" y="251356"/>
            <a:ext cx="306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Пользователи </a:t>
            </a:r>
            <a:r>
              <a:rPr lang="ru-RU" b="1" dirty="0" smtClean="0">
                <a:solidFill>
                  <a:srgbClr val="FF0000"/>
                </a:solidFill>
              </a:rPr>
              <a:t>ПРОФ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-версии: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leverence.ru/images/cleverence-logo-ru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3"/>
          <a:stretch/>
        </p:blipFill>
        <p:spPr bwMode="auto">
          <a:xfrm>
            <a:off x="395536" y="404664"/>
            <a:ext cx="5328592" cy="8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1016" y="1673513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Часть 1.</a:t>
            </a:r>
          </a:p>
          <a:p>
            <a:r>
              <a:rPr lang="ru-RU" sz="4000" b="1" dirty="0" smtClean="0">
                <a:solidFill>
                  <a:schemeClr val="accent1"/>
                </a:solidFill>
              </a:rPr>
              <a:t>ТСД для магазинных задач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cleverence.ru/images/cleverence-logo-ru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3"/>
          <a:stretch/>
        </p:blipFill>
        <p:spPr bwMode="auto">
          <a:xfrm>
            <a:off x="395536" y="404664"/>
            <a:ext cx="5328592" cy="8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1016" y="1673513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Часть 2.</a:t>
            </a:r>
          </a:p>
          <a:p>
            <a:r>
              <a:rPr lang="ru-RU" sz="4000" b="1" dirty="0" smtClean="0">
                <a:solidFill>
                  <a:schemeClr val="accent1"/>
                </a:solidFill>
              </a:rPr>
              <a:t>ТСД для учета имущества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Часть 2. ТСД для учета имущества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980728"/>
            <a:ext cx="60281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Сплошная инвентаризация;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Инвентаризация по МОЛ.</a:t>
            </a:r>
          </a:p>
          <a:p>
            <a:pPr marL="342900" indent="-342900">
              <a:buFont typeface="+mj-lt"/>
              <a:buAutoNum type="arabicPeriod"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 также печать этикеток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 заведение новых ОС прямо на ТСД.</a:t>
            </a:r>
          </a:p>
        </p:txBody>
      </p:sp>
    </p:spTree>
    <p:extLst>
      <p:ext uri="{BB962C8B-B14F-4D97-AF65-F5344CB8AC3E}">
        <p14:creationId xmlns:p14="http://schemas.microsoft.com/office/powerpoint/2010/main" val="8931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Часть 2. ТСД для учета имущества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974333"/>
            <a:ext cx="8064896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(8.2) «Управление производственным предприятием»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         (редакция 1.2.27.1),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(8.2) «Бухгалтерия предприятия КОРП», начиная с 2.0.8.2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(8.1) «Бухгалтерия предприятия» (редакция 1.6.15.5),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(8.1) «Бухгалтерия бюджетного учреждения»,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(8.1) «Бухгалтерия строительной организации»,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(8.1) «Управление производственным предприятием»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          (редакция 1.2.26.1),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(8.1) «Комплексная автоматизация» (редакция 1.0.1.14),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(8.1) «Бухгалтерия для Казахстана» (редакция 1.5.11.15),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(8.1) «Бухгалтерия для Украины» (редакция 1.1.11.12),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(8.1) «Бухгалтерия для Беларуси (редакция 1.6.6.14),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(7.7) «Бухгалтерский учет (бюджет)»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(7.7) «Подрядчик строительства»</a:t>
            </a:r>
          </a:p>
        </p:txBody>
      </p:sp>
    </p:spTree>
    <p:extLst>
      <p:ext uri="{BB962C8B-B14F-4D97-AF65-F5344CB8AC3E}">
        <p14:creationId xmlns:p14="http://schemas.microsoft.com/office/powerpoint/2010/main" val="36083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Часть 2. ТСД для </a:t>
            </a:r>
            <a:r>
              <a:rPr lang="ru-RU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учета имущества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5386571"/>
            <a:ext cx="8080482" cy="11387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Страница продукта:</a:t>
            </a:r>
          </a:p>
          <a:p>
            <a:r>
              <a:rPr lang="en-US" sz="1600" b="1" dirty="0">
                <a:hlinkClick r:id="rId2"/>
              </a:rPr>
              <a:t>http://www.cleverence.ru/site.aspx?page=MobileSmarts-1C-Inventory-Checking-Driver</a:t>
            </a:r>
            <a:endParaRPr lang="ru-RU" sz="1600" b="1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Ссылка для скачивания:</a:t>
            </a:r>
          </a:p>
          <a:p>
            <a:r>
              <a:rPr lang="en-US" sz="1600" b="1" u="sng" dirty="0">
                <a:solidFill>
                  <a:schemeClr val="tx2"/>
                </a:solidFill>
                <a:hlinkClick r:id="rId3"/>
              </a:rPr>
              <a:t>http://www.cleverence.ru/ru/webpages/mobile-smarts/Driver1C%20InventoryChecking.msi</a:t>
            </a:r>
            <a:endParaRPr lang="ru-RU" sz="1600" b="1" u="sng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3" y="1643316"/>
            <a:ext cx="3765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Комплект для 1 ТСД</a:t>
            </a:r>
            <a:endParaRPr lang="en-US" sz="3200" b="1" dirty="0" smtClean="0">
              <a:solidFill>
                <a:schemeClr val="tx2"/>
              </a:solidFill>
            </a:endParaRPr>
          </a:p>
          <a:p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ru-RU" sz="3200" b="1" dirty="0" smtClean="0">
                <a:solidFill>
                  <a:schemeClr val="tx2"/>
                </a:solidFill>
              </a:rPr>
              <a:t>Комплект для 5 ТСД</a:t>
            </a:r>
            <a:endParaRPr lang="en-US" sz="3200" b="1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164331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4200 р.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19300 р.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Часть 2. ТСД для </a:t>
            </a:r>
            <a:r>
              <a:rPr lang="ru-RU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учета имущества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692696"/>
            <a:ext cx="8155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Работа в связке с «магазинным» драйвером</a:t>
            </a:r>
            <a:endParaRPr lang="en-US" sz="3200" b="1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974" y="1556792"/>
            <a:ext cx="8080482" cy="44670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Выгрузили на ТСД заказ поставщику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накладную 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заказанный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товар)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Приняли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товар по накладной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Загрузили в 1С, получили товар на остатках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Выгрузили на ТСД номенклатуру для учета ОС и диапазон для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новых инв. номеров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Завели ОС на ТСД, распечатали и наклеили этикетки;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Загрузили в 1С документ постановки на учет!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Часть 2. ТСД для </a:t>
            </a:r>
            <a:r>
              <a:rPr lang="ru-RU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учета имущества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692696"/>
            <a:ext cx="7692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RFID – </a:t>
            </a:r>
            <a:r>
              <a:rPr lang="ru-RU" sz="3200" b="1" dirty="0" smtClean="0">
                <a:solidFill>
                  <a:schemeClr val="tx2"/>
                </a:solidFill>
              </a:rPr>
              <a:t>версия драйвера!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(готовится к выпуску)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974" y="1556792"/>
            <a:ext cx="80804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ыбор поддерживаемого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 протестированного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оборудования: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8" descr="MC9090-GK0HJEQR1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46" y="2596041"/>
            <a:ext cx="123442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314816" y="4309065"/>
            <a:ext cx="13737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  <a:latin typeface="Trebuchet MS" pitchFamily="34" charset="0"/>
              </a:rPr>
              <a:t>Motorola </a:t>
            </a:r>
            <a:r>
              <a:rPr lang="ru-RU" sz="1300" dirty="0" smtClean="0">
                <a:solidFill>
                  <a:srgbClr val="000000"/>
                </a:solidFill>
                <a:latin typeface="Trebuchet MS" pitchFamily="34" charset="0"/>
              </a:rPr>
              <a:t>MC</a:t>
            </a:r>
            <a:r>
              <a:rPr lang="en-US" sz="1300" dirty="0" smtClean="0">
                <a:solidFill>
                  <a:srgbClr val="000000"/>
                </a:solidFill>
                <a:latin typeface="Trebuchet MS" pitchFamily="34" charset="0"/>
              </a:rPr>
              <a:t>9090R</a:t>
            </a:r>
            <a:endParaRPr lang="ru-RU" dirty="0"/>
          </a:p>
        </p:txBody>
      </p:sp>
      <p:pic>
        <p:nvPicPr>
          <p:cNvPr id="9" name="Picture 10" descr="http://www.mobilerfidshop.com/WebRoot/OVK/Shops/01022010-1041/MediaGallery/cd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14" y="2387123"/>
            <a:ext cx="2191030" cy="188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128380" y="4237057"/>
            <a:ext cx="121187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300" dirty="0" err="1" smtClean="0">
                <a:solidFill>
                  <a:srgbClr val="000000"/>
                </a:solidFill>
                <a:latin typeface="Trebuchet MS" pitchFamily="34" charset="0"/>
              </a:rPr>
              <a:t>NordicID</a:t>
            </a:r>
            <a:r>
              <a:rPr lang="en-US" sz="1300" dirty="0" smtClean="0">
                <a:solidFill>
                  <a:srgbClr val="000000"/>
                </a:solidFill>
                <a:latin typeface="Trebuchet MS" pitchFamily="34" charset="0"/>
              </a:rPr>
              <a:t> PL3000</a:t>
            </a:r>
            <a:endParaRPr lang="ru-RU" dirty="0"/>
          </a:p>
        </p:txBody>
      </p:sp>
      <p:pic>
        <p:nvPicPr>
          <p:cNvPr id="11" name="Picture 12" descr="http://agiile.com/images/products/IP30Bac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7378" r="5270" b="12543"/>
          <a:stretch/>
        </p:blipFill>
        <p:spPr bwMode="auto">
          <a:xfrm>
            <a:off x="6333354" y="2237872"/>
            <a:ext cx="1695030" cy="161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6427461" y="4021033"/>
            <a:ext cx="1506824" cy="20005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300" dirty="0" smtClean="0">
                <a:solidFill>
                  <a:srgbClr val="000000"/>
                </a:solidFill>
                <a:latin typeface="Trebuchet MS" pitchFamily="34" charset="0"/>
              </a:rPr>
              <a:t>Intermec CK3 + IP30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6232" y="5013176"/>
            <a:ext cx="80804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Простой универсальный доступ к мет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ам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Gen2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457200" indent="-457200">
              <a:buAutoNum type="arabicPeriod" startAt="2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Лицензия 12000р.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на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каждый ТСД.</a:t>
            </a:r>
          </a:p>
        </p:txBody>
      </p:sp>
    </p:spTree>
    <p:extLst>
      <p:ext uri="{BB962C8B-B14F-4D97-AF65-F5344CB8AC3E}">
        <p14:creationId xmlns:p14="http://schemas.microsoft.com/office/powerpoint/2010/main" val="41704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1681644"/>
            <a:ext cx="8999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Преимущества драйверов от Клеверенс Софт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27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Поддержка множества моделей!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62966"/>
              </p:ext>
            </p:extLst>
          </p:nvPr>
        </p:nvGraphicFramePr>
        <p:xfrm>
          <a:off x="251520" y="3203848"/>
          <a:ext cx="8725645" cy="1800200"/>
        </p:xfrm>
        <a:graphic>
          <a:graphicData uri="http://schemas.openxmlformats.org/drawingml/2006/table">
            <a:tbl>
              <a:tblPr/>
              <a:tblGrid>
                <a:gridCol w="1100960"/>
                <a:gridCol w="838072"/>
                <a:gridCol w="969516"/>
                <a:gridCol w="969516"/>
                <a:gridCol w="969516"/>
                <a:gridCol w="959181"/>
                <a:gridCol w="887144"/>
                <a:gridCol w="1062224"/>
                <a:gridCol w="969516"/>
              </a:tblGrid>
              <a:tr h="1800200">
                <a:tc>
                  <a:txBody>
                    <a:bodyPr/>
                    <a:lstStyle/>
                    <a:p>
                      <a:r>
                        <a:rPr lang="sv-SE" sz="1400" b="1" u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</a:rPr>
                        <a:t>Motorola (Symbol)</a:t>
                      </a:r>
                    </a:p>
                    <a:p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MC1000</a:t>
                      </a: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MC3000/90/31xx</a:t>
                      </a: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MC9060/90/95хх</a:t>
                      </a: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MC35</a:t>
                      </a: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MC50/55</a:t>
                      </a: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MC70/75</a:t>
                      </a: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MT2070/2090</a:t>
                      </a: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sv-SE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WT4090</a:t>
                      </a:r>
                      <a:endParaRPr lang="sv-SE" sz="1050" b="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Intermec</a:t>
                      </a:r>
                    </a:p>
                    <a:p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CK3</a:t>
                      </a: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CK31</a:t>
                      </a: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CK61</a:t>
                      </a: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CN50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CN2B</a:t>
                      </a:r>
                      <a: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endParaRPr lang="en-US" sz="105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CASIO</a:t>
                      </a:r>
                    </a:p>
                    <a:p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IT-600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IT-800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DT-X5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DT-X7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DT-X30</a:t>
                      </a:r>
                      <a:r>
                        <a:rPr lang="en-US" sz="105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105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en-US" sz="105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Bitatek</a:t>
                      </a:r>
                      <a:endParaRPr lang="en-US" sz="1400" b="1" u="non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IT-7000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IT-8000</a:t>
                      </a:r>
                      <a: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endParaRPr lang="en-US" sz="105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OPTICON</a:t>
                      </a:r>
                    </a:p>
                    <a:p>
                      <a: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H15</a:t>
                      </a:r>
                      <a:b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H19</a:t>
                      </a:r>
                      <a:b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PHL-7112</a:t>
                      </a:r>
                      <a:b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endParaRPr lang="en-US" sz="105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Datalogic</a:t>
                      </a:r>
                    </a:p>
                    <a:p>
                      <a:r>
                        <a:rPr lang="it-IT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Datalogic Memor</a:t>
                      </a:r>
                      <a:br>
                        <a:rPr lang="it-IT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it-IT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Datalogic Falcon</a:t>
                      </a:r>
                      <a:br>
                        <a:rPr lang="it-IT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it-IT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Datalogic Skorpio</a:t>
                      </a:r>
                      <a:br>
                        <a:rPr lang="it-IT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it-IT" sz="1050" b="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Unitech</a:t>
                      </a:r>
                      <a:endParaRPr lang="en-US" sz="1400" b="1" u="non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HT660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PA962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PA963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PA968</a:t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endParaRPr lang="en-US" sz="1050" b="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Honeywell</a:t>
                      </a:r>
                    </a:p>
                    <a:p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Dolphin 6100</a:t>
                      </a: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Dolphin 7600</a:t>
                      </a: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Dolphin 9700</a:t>
                      </a: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Dolphin 9900</a:t>
                      </a:r>
                      <a: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b="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endParaRPr lang="en-US" sz="1050" b="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Nordic ID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PL 3000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400" b="1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Psion </a:t>
                      </a:r>
                      <a:r>
                        <a:rPr lang="en-US" sz="1400" b="1" u="non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Teklogix</a:t>
                      </a:r>
                      <a:endParaRPr lang="en-US" sz="1400" b="1" u="non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  <a:p>
                      <a:r>
                        <a:rPr lang="en-US" sz="105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NEO</a:t>
                      </a:r>
                      <a:endParaRPr lang="en-US" sz="1050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44442" marR="44442" marT="44442" marB="4444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31838" y="20729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Готовый рабочий функционал!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259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chemeClr val="tx2"/>
                </a:solidFill>
              </a:rPr>
              <a:t>Открытость для доработок!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603406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 также подарки!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12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Преимущества драйверов от Клеверенс Софт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1003" y="716503"/>
            <a:ext cx="2601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Спасибо!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1187" y="2084655"/>
            <a:ext cx="2661626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2"/>
                </a:solidFill>
              </a:rPr>
              <a:t>www.cleverence.ru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1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Часть 1. ТСД для магазинных задач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782702"/>
            <a:ext cx="60015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Просто сканирование штрихкодов;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Приемка;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Отгрузка;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Инвентаризация;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Переоценка.</a:t>
            </a:r>
          </a:p>
          <a:p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+ возможность добавить свои</a:t>
            </a:r>
          </a:p>
        </p:txBody>
      </p:sp>
    </p:spTree>
    <p:extLst>
      <p:ext uri="{BB962C8B-B14F-4D97-AF65-F5344CB8AC3E}">
        <p14:creationId xmlns:p14="http://schemas.microsoft.com/office/powerpoint/2010/main" val="8407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Часть 1. ТСД для магазинных задач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874817"/>
              </p:ext>
            </p:extLst>
          </p:nvPr>
        </p:nvGraphicFramePr>
        <p:xfrm>
          <a:off x="179512" y="836712"/>
          <a:ext cx="8784976" cy="535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224136"/>
                <a:gridCol w="1152128"/>
                <a:gridCol w="1224136"/>
              </a:tblGrid>
              <a:tr h="675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батч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Wi-Fi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Wi-Fi </a:t>
                      </a:r>
                      <a:r>
                        <a:rPr lang="ru-RU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ПРОФ</a:t>
                      </a:r>
                      <a:endParaRPr lang="ru-R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r>
                        <a:rPr lang="ru-RU" dirty="0" smtClean="0"/>
                        <a:t>Обмен через провод </a:t>
                      </a:r>
                      <a:r>
                        <a:rPr lang="en-US" dirty="0" smtClean="0"/>
                        <a:t>USB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Беспроводной</a:t>
                      </a:r>
                      <a:r>
                        <a:rPr lang="ru-RU" baseline="0" dirty="0" smtClean="0"/>
                        <a:t> о</a:t>
                      </a:r>
                      <a:r>
                        <a:rPr lang="ru-RU" dirty="0" smtClean="0"/>
                        <a:t>бмен через </a:t>
                      </a:r>
                      <a:r>
                        <a:rPr lang="en-US" dirty="0" smtClean="0"/>
                        <a:t>Wi-Fi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Обмен с удаленной 1С (</a:t>
                      </a:r>
                      <a:r>
                        <a:rPr lang="en-US" dirty="0" smtClean="0"/>
                        <a:t>RDP)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Требуется</a:t>
                      </a:r>
                      <a:r>
                        <a:rPr lang="ru-RU" sz="1400" baseline="0" dirty="0" smtClean="0"/>
                        <a:t> доп. утилита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Независимая работа (выездная, без 1С)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Остаток</a:t>
                      </a:r>
                      <a:r>
                        <a:rPr lang="ru-RU" baseline="0" dirty="0" smtClean="0"/>
                        <a:t> товара на экране ТСД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900" dirty="0" smtClean="0"/>
                        <a:t>На момент последней выгрузки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На момент последней выгрузки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онлайн</a:t>
                      </a:r>
                      <a:endParaRPr lang="ru-RU" dirty="0"/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товара на экране ТСД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900" dirty="0" smtClean="0"/>
                        <a:t>На момент последней выгрузки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На момент последней выгрузки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онлайн</a:t>
                      </a:r>
                      <a:endParaRPr lang="ru-RU" dirty="0"/>
                    </a:p>
                  </a:txBody>
                  <a:tcPr/>
                </a:tc>
              </a:tr>
              <a:tr h="439256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Регистрация</a:t>
                      </a:r>
                      <a:r>
                        <a:rPr lang="ru-RU" baseline="0" dirty="0" smtClean="0"/>
                        <a:t> новых штрихкодов товара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507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Цена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4480р.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6300р.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7450р.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-Shape 4"/>
          <p:cNvSpPr/>
          <p:nvPr/>
        </p:nvSpPr>
        <p:spPr>
          <a:xfrm rot="19162908">
            <a:off x="5482766" y="1578881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L-Shape 10"/>
          <p:cNvSpPr/>
          <p:nvPr/>
        </p:nvSpPr>
        <p:spPr>
          <a:xfrm rot="19162908">
            <a:off x="6693969" y="1594121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L-Shape 11"/>
          <p:cNvSpPr/>
          <p:nvPr/>
        </p:nvSpPr>
        <p:spPr>
          <a:xfrm rot="19162908">
            <a:off x="7918105" y="1594123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L-Shape 13"/>
          <p:cNvSpPr/>
          <p:nvPr/>
        </p:nvSpPr>
        <p:spPr>
          <a:xfrm rot="19162908">
            <a:off x="6693969" y="2033787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L-Shape 14"/>
          <p:cNvSpPr/>
          <p:nvPr/>
        </p:nvSpPr>
        <p:spPr>
          <a:xfrm rot="19162908">
            <a:off x="7918105" y="2033789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L-Shape 15"/>
          <p:cNvSpPr/>
          <p:nvPr/>
        </p:nvSpPr>
        <p:spPr>
          <a:xfrm rot="19162908">
            <a:off x="5469833" y="2473962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L-Shape 16"/>
          <p:cNvSpPr/>
          <p:nvPr/>
        </p:nvSpPr>
        <p:spPr>
          <a:xfrm rot="19162908">
            <a:off x="6681036" y="2489202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L-Shape 17"/>
          <p:cNvSpPr/>
          <p:nvPr/>
        </p:nvSpPr>
        <p:spPr>
          <a:xfrm rot="19162908">
            <a:off x="7905172" y="2489204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L-Shape 18"/>
          <p:cNvSpPr/>
          <p:nvPr/>
        </p:nvSpPr>
        <p:spPr>
          <a:xfrm rot="19162908">
            <a:off x="5469833" y="3410066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L-Shape 19"/>
          <p:cNvSpPr/>
          <p:nvPr/>
        </p:nvSpPr>
        <p:spPr>
          <a:xfrm rot="19162908">
            <a:off x="6681036" y="3425306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L-Shape 20"/>
          <p:cNvSpPr/>
          <p:nvPr/>
        </p:nvSpPr>
        <p:spPr>
          <a:xfrm rot="19162908">
            <a:off x="5469833" y="3844385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L-Shape 21"/>
          <p:cNvSpPr/>
          <p:nvPr/>
        </p:nvSpPr>
        <p:spPr>
          <a:xfrm rot="19162908">
            <a:off x="6681036" y="3859625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L-Shape 22"/>
          <p:cNvSpPr/>
          <p:nvPr/>
        </p:nvSpPr>
        <p:spPr>
          <a:xfrm rot="19162908">
            <a:off x="7905172" y="3859627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L-Shape 23"/>
          <p:cNvSpPr/>
          <p:nvPr/>
        </p:nvSpPr>
        <p:spPr>
          <a:xfrm rot="19162908">
            <a:off x="5469956" y="4490186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L-Shape 24"/>
          <p:cNvSpPr/>
          <p:nvPr/>
        </p:nvSpPr>
        <p:spPr>
          <a:xfrm rot="19162908">
            <a:off x="6681159" y="4505426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L-Shape 25"/>
          <p:cNvSpPr/>
          <p:nvPr/>
        </p:nvSpPr>
        <p:spPr>
          <a:xfrm rot="19162908">
            <a:off x="7905295" y="4505428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L-Shape 26"/>
          <p:cNvSpPr/>
          <p:nvPr/>
        </p:nvSpPr>
        <p:spPr>
          <a:xfrm rot="19162908">
            <a:off x="5469833" y="5138258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L-Shape 27"/>
          <p:cNvSpPr/>
          <p:nvPr/>
        </p:nvSpPr>
        <p:spPr>
          <a:xfrm rot="19162908">
            <a:off x="6681036" y="5153498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L-Shape 28"/>
          <p:cNvSpPr/>
          <p:nvPr/>
        </p:nvSpPr>
        <p:spPr>
          <a:xfrm rot="19162908">
            <a:off x="7905172" y="5153500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Часть 1. ТСД для магазинных задач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145699"/>
              </p:ext>
            </p:extLst>
          </p:nvPr>
        </p:nvGraphicFramePr>
        <p:xfrm>
          <a:off x="179512" y="836712"/>
          <a:ext cx="8784976" cy="449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224136"/>
                <a:gridCol w="1152128"/>
                <a:gridCol w="1224136"/>
              </a:tblGrid>
              <a:tr h="675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батч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Wi-Fi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Wi-Fi </a:t>
                      </a:r>
                      <a:r>
                        <a:rPr lang="ru-RU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ПРОФ</a:t>
                      </a:r>
                      <a:endParaRPr lang="ru-RU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Управление торговлей 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Управление торговлей 10.3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Управление производственным предприятием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Комплексная автоматизация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Розница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r>
                        <a:rPr lang="ru-RU" dirty="0" smtClean="0"/>
                        <a:t>Штрих-М: Торговое предприятие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r>
                        <a:rPr lang="ru-RU" dirty="0" smtClean="0"/>
                        <a:t>Бухгалтерия предприятия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9256">
                <a:tc>
                  <a:txBody>
                    <a:bodyPr/>
                    <a:lstStyle/>
                    <a:p>
                      <a:r>
                        <a:rPr lang="ru-RU" dirty="0" smtClean="0"/>
                        <a:t>7.7 Торговля и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9256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 Оптово-розничная конфигурация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-Shape 4"/>
          <p:cNvSpPr/>
          <p:nvPr/>
        </p:nvSpPr>
        <p:spPr>
          <a:xfrm rot="19162908">
            <a:off x="5482766" y="1578881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L-Shape 10"/>
          <p:cNvSpPr/>
          <p:nvPr/>
        </p:nvSpPr>
        <p:spPr>
          <a:xfrm rot="19162908">
            <a:off x="6693969" y="1594121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L-Shape 11"/>
          <p:cNvSpPr/>
          <p:nvPr/>
        </p:nvSpPr>
        <p:spPr>
          <a:xfrm rot="19162908">
            <a:off x="7918105" y="1594123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L-Shape 13"/>
          <p:cNvSpPr/>
          <p:nvPr/>
        </p:nvSpPr>
        <p:spPr>
          <a:xfrm rot="19162908">
            <a:off x="6693969" y="2033787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L-Shape 14"/>
          <p:cNvSpPr/>
          <p:nvPr/>
        </p:nvSpPr>
        <p:spPr>
          <a:xfrm rot="19162908">
            <a:off x="7918105" y="2033789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L-Shape 15"/>
          <p:cNvSpPr/>
          <p:nvPr/>
        </p:nvSpPr>
        <p:spPr>
          <a:xfrm rot="19162908">
            <a:off x="5469833" y="2473962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L-Shape 16"/>
          <p:cNvSpPr/>
          <p:nvPr/>
        </p:nvSpPr>
        <p:spPr>
          <a:xfrm rot="19162908">
            <a:off x="6681036" y="2489202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L-Shape 18"/>
          <p:cNvSpPr/>
          <p:nvPr/>
        </p:nvSpPr>
        <p:spPr>
          <a:xfrm rot="19162908">
            <a:off x="5469833" y="2906010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L-Shape 19"/>
          <p:cNvSpPr/>
          <p:nvPr/>
        </p:nvSpPr>
        <p:spPr>
          <a:xfrm rot="19162908">
            <a:off x="6681036" y="2921250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L-Shape 20"/>
          <p:cNvSpPr/>
          <p:nvPr/>
        </p:nvSpPr>
        <p:spPr>
          <a:xfrm rot="19162908">
            <a:off x="5469833" y="3340329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L-Shape 21"/>
          <p:cNvSpPr/>
          <p:nvPr/>
        </p:nvSpPr>
        <p:spPr>
          <a:xfrm rot="19162908">
            <a:off x="6681036" y="3355569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L-Shape 23"/>
          <p:cNvSpPr/>
          <p:nvPr/>
        </p:nvSpPr>
        <p:spPr>
          <a:xfrm rot="19162908">
            <a:off x="5469956" y="3770106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L-Shape 29"/>
          <p:cNvSpPr/>
          <p:nvPr/>
        </p:nvSpPr>
        <p:spPr>
          <a:xfrm rot="19162908">
            <a:off x="5469833" y="2033789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L-Shape 30"/>
          <p:cNvSpPr/>
          <p:nvPr/>
        </p:nvSpPr>
        <p:spPr>
          <a:xfrm rot="19162908">
            <a:off x="5469833" y="4130146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-Shape 31"/>
          <p:cNvSpPr/>
          <p:nvPr/>
        </p:nvSpPr>
        <p:spPr>
          <a:xfrm rot="19162908">
            <a:off x="6681036" y="4145386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L-Shape 32"/>
          <p:cNvSpPr/>
          <p:nvPr/>
        </p:nvSpPr>
        <p:spPr>
          <a:xfrm rot="19162908">
            <a:off x="5469833" y="4564465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L-Shape 33"/>
          <p:cNvSpPr/>
          <p:nvPr/>
        </p:nvSpPr>
        <p:spPr>
          <a:xfrm rot="19162908">
            <a:off x="6681036" y="4579705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L-Shape 34"/>
          <p:cNvSpPr/>
          <p:nvPr/>
        </p:nvSpPr>
        <p:spPr>
          <a:xfrm rot="19162908">
            <a:off x="5469956" y="4994242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L-Shape 35"/>
          <p:cNvSpPr/>
          <p:nvPr/>
        </p:nvSpPr>
        <p:spPr>
          <a:xfrm rot="19162908">
            <a:off x="6681159" y="5009482"/>
            <a:ext cx="233368" cy="190009"/>
          </a:xfrm>
          <a:prstGeom prst="corner">
            <a:avLst>
              <a:gd name="adj1" fmla="val 52948"/>
              <a:gd name="adj2" fmla="val 4815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Часть 1. ТСД для магазинных задач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715337"/>
            <a:ext cx="374441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Для «1С:Предприятия 8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Заказ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покупателя,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Реализация товаров и услуг,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Возврат товаров от покупателя,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Заказы поставщикам,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Поступления товаров и услуг,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Возвраты товаров поставщикам,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Поступление товаров и услуг в НТТ,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Переоценка товаров в рознице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Приходные и расходные ордера,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Перемещения товаров и услуг,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Инвентаризация товаров и услуг,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Оприходование товаров,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Списание товаров,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некоторые другие</a:t>
            </a:r>
          </a:p>
        </p:txBody>
      </p:sp>
      <p:sp>
        <p:nvSpPr>
          <p:cNvPr id="6" name="Rectangle 5"/>
          <p:cNvSpPr/>
          <p:nvPr/>
        </p:nvSpPr>
        <p:spPr>
          <a:xfrm>
            <a:off x="4464496" y="715337"/>
            <a:ext cx="42119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Для «1С:Предприятия 7.7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Заявка 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поставку,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Заявка на склад,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Формирование книги покупок и продаж,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Поступление ТМЦ,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Поступление в розницу,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Инвентаризация по складу,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Ввод остатков,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Переоценка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5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Часть 1. ТСД для магазинных задач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528" y="62068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Батч-версия драйвера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3608" y="1568986"/>
            <a:ext cx="66247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Обмен напрямую с ТСД через кабель/</a:t>
            </a:r>
            <a:r>
              <a:rPr lang="ru-RU" sz="2400" b="1" dirty="0" err="1" smtClean="0">
                <a:solidFill>
                  <a:schemeClr val="tx2"/>
                </a:solidFill>
              </a:rPr>
              <a:t>кредл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по </a:t>
            </a:r>
            <a:r>
              <a:rPr lang="en-US" sz="2400" b="1" dirty="0" smtClean="0">
                <a:solidFill>
                  <a:schemeClr val="tx2"/>
                </a:solidFill>
              </a:rPr>
              <a:t>ActiveSync</a:t>
            </a:r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(т.е. без промежуточных файлов, конвертеров и т.п.) :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5656" y="5229200"/>
            <a:ext cx="51845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Специальная утилита для автоматического обмена данными на стороне ТСД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75656" y="2888357"/>
            <a:ext cx="573451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&gt;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200 000 тыс. товаров для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MC1000</a:t>
            </a:r>
            <a:endParaRPr lang="ru-RU" sz="2800" b="1" dirty="0" err="1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2884" y="3267561"/>
            <a:ext cx="41914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других моделей с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SD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картой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43608" y="4161274"/>
            <a:ext cx="662473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Обмен через промежуточную папку для </a:t>
            </a:r>
            <a:r>
              <a:rPr lang="en-US" sz="2400" b="1" dirty="0" smtClean="0">
                <a:solidFill>
                  <a:schemeClr val="tx2"/>
                </a:solidFill>
              </a:rPr>
              <a:t>RDP</a:t>
            </a:r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(т.е. для случая удаленного рабочего стола («терминалки») с 1С) :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5656" y="2433082"/>
            <a:ext cx="568771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30 000 тыс. товаров для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MT2000</a:t>
            </a:r>
            <a:endParaRPr lang="ru-RU" sz="2800" b="1" dirty="0" err="1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Часть 1. ТСД для магазинных задач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3773358"/>
            <a:ext cx="6739537" cy="18158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Страница продукта:</a:t>
            </a:r>
          </a:p>
          <a:p>
            <a:r>
              <a:rPr lang="en-US" dirty="0" smtClean="0">
                <a:hlinkClick r:id="rId2"/>
              </a:rPr>
              <a:t>http://www.cleverence.ru/site.aspx?page=MobileSmarts-1C-Driver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Ссылка для скачивания:</a:t>
            </a:r>
          </a:p>
          <a:p>
            <a:r>
              <a:rPr lang="en-US" dirty="0" smtClean="0">
                <a:solidFill>
                  <a:schemeClr val="tx2"/>
                </a:solidFill>
                <a:hlinkClick r:id="rId3"/>
              </a:rPr>
              <a:t>http://www.cleverence.ru/ru/webpages/mobile-smarts/Driver1C.msi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62068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Батч-версия драйвера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3" y="1643316"/>
            <a:ext cx="3765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Комплект для 1 ТСД</a:t>
            </a:r>
            <a:endParaRPr lang="en-US" sz="3200" b="1" dirty="0" smtClean="0">
              <a:solidFill>
                <a:schemeClr val="tx2"/>
              </a:solidFill>
            </a:endParaRPr>
          </a:p>
          <a:p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ru-RU" sz="3200" b="1" dirty="0" smtClean="0">
                <a:solidFill>
                  <a:schemeClr val="tx2"/>
                </a:solidFill>
              </a:rPr>
              <a:t>Комплект для 5 ТСД</a:t>
            </a:r>
            <a:endParaRPr lang="en-US" sz="3200" b="1" dirty="0" smtClean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164331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4480 р.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19500 р.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2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Часть 1. ТСД для магазинных задач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528" y="62068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Wi-Fi</a:t>
            </a:r>
            <a:r>
              <a:rPr lang="ru-RU" sz="4000" b="1" dirty="0" smtClean="0">
                <a:solidFill>
                  <a:schemeClr val="accent1"/>
                </a:solidFill>
              </a:rPr>
              <a:t>-версия драйвера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3608" y="1568986"/>
            <a:ext cx="66247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Обмен через промежуточный сервер терминалов сбора данных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3608" y="2492896"/>
            <a:ext cx="66247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Справочники как на сервере, так и локальные на ТСД</a:t>
            </a:r>
          </a:p>
        </p:txBody>
      </p:sp>
    </p:spTree>
    <p:extLst>
      <p:ext uri="{BB962C8B-B14F-4D97-AF65-F5344CB8AC3E}">
        <p14:creationId xmlns:p14="http://schemas.microsoft.com/office/powerpoint/2010/main" val="31329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977</Words>
  <Application>Microsoft Office PowerPoint</Application>
  <PresentationFormat>On-screen Show (4:3)</PresentationFormat>
  <Paragraphs>255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Актуальные остатки и цены напрямую из базы 1С по штрихкоду товара из любой точки склада !</vt:lpstr>
      <vt:lpstr>Сегодня поставил –  сегодня работает!</vt:lpstr>
      <vt:lpstr>Готовый рабочий функционал!</vt:lpstr>
      <vt:lpstr>Открытость для доработок!</vt:lpstr>
      <vt:lpstr>Поддержка множества моделей!</vt:lpstr>
      <vt:lpstr>Дешево!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Поддержка множества моделей!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Сергей Баженов</dc:creator>
  <cp:lastModifiedBy>Сергей Баженов</cp:lastModifiedBy>
  <cp:revision>44</cp:revision>
  <dcterms:created xsi:type="dcterms:W3CDTF">2011-04-11T13:40:21Z</dcterms:created>
  <dcterms:modified xsi:type="dcterms:W3CDTF">2011-05-03T13:28:39Z</dcterms:modified>
</cp:coreProperties>
</file>